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  <p:sldMasterId id="2147483681" r:id="rId3"/>
  </p:sldMasterIdLst>
  <p:notesMasterIdLst>
    <p:notesMasterId r:id="rId15"/>
  </p:notesMasterIdLst>
  <p:handoutMasterIdLst>
    <p:handoutMasterId r:id="rId16"/>
  </p:handoutMasterIdLst>
  <p:sldIdLst>
    <p:sldId id="1337" r:id="rId4"/>
    <p:sldId id="1338" r:id="rId5"/>
    <p:sldId id="1340" r:id="rId6"/>
    <p:sldId id="1341" r:id="rId7"/>
    <p:sldId id="1343" r:id="rId8"/>
    <p:sldId id="1342" r:id="rId9"/>
    <p:sldId id="1344" r:id="rId10"/>
    <p:sldId id="1345" r:id="rId11"/>
    <p:sldId id="1346" r:id="rId12"/>
    <p:sldId id="1347" r:id="rId13"/>
    <p:sldId id="1348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/>
    <p:restoredTop sz="94042"/>
  </p:normalViewPr>
  <p:slideViewPr>
    <p:cSldViewPr snapToGrid="0">
      <p:cViewPr varScale="1">
        <p:scale>
          <a:sx n="120" d="100"/>
          <a:sy n="120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B623BD-04E2-5A59-0F5C-C908F18752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24E9C-B59A-CC79-31B2-0330EA2DAF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4A71B-7BCF-3049-B2B3-A43C04527787}" type="datetimeFigureOut">
              <a:rPr lang="en-PK" smtClean="0"/>
              <a:t>5/10/25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7C547-FABF-6E11-C1D5-FAC31E8A0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AA414-0496-966A-1AE1-87DF8D1CFC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3E36C-2CCC-D74E-A150-4ED218EE59C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12281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70683-D26C-8C41-938F-82A652CB2CA5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A7918-2903-AC46-80ED-7E7A08E2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18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A7918-2903-AC46-80ED-7E7A08E26E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image" Target="../media/image25.svg"/><Relationship Id="rId21" Type="http://schemas.openxmlformats.org/officeDocument/2006/relationships/image" Target="../media/image41.svg"/><Relationship Id="rId7" Type="http://schemas.openxmlformats.org/officeDocument/2006/relationships/image" Target="../media/image29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21.sv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24" Type="http://schemas.openxmlformats.org/officeDocument/2006/relationships/image" Target="../media/image20.png"/><Relationship Id="rId5" Type="http://schemas.openxmlformats.org/officeDocument/2006/relationships/image" Target="../media/image27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2.svg"/><Relationship Id="rId21" Type="http://schemas.openxmlformats.org/officeDocument/2006/relationships/image" Target="../media/image57.svg"/><Relationship Id="rId7" Type="http://schemas.openxmlformats.org/officeDocument/2006/relationships/image" Target="../media/image47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6.png"/><Relationship Id="rId11" Type="http://schemas.openxmlformats.org/officeDocument/2006/relationships/image" Target="../media/image15.svg"/><Relationship Id="rId24" Type="http://schemas.openxmlformats.org/officeDocument/2006/relationships/image" Target="../media/image60.png"/><Relationship Id="rId5" Type="http://schemas.openxmlformats.org/officeDocument/2006/relationships/image" Target="../media/image45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28" Type="http://schemas.openxmlformats.org/officeDocument/2006/relationships/image" Target="../media/image5.png"/><Relationship Id="rId10" Type="http://schemas.openxmlformats.org/officeDocument/2006/relationships/image" Target="../media/image14.png"/><Relationship Id="rId19" Type="http://schemas.openxmlformats.org/officeDocument/2006/relationships/image" Target="../media/image55.svg"/><Relationship Id="rId4" Type="http://schemas.openxmlformats.org/officeDocument/2006/relationships/image" Target="../media/image44.png"/><Relationship Id="rId9" Type="http://schemas.openxmlformats.org/officeDocument/2006/relationships/image" Target="../media/image23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600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ETH Quantum Hackathon</a:t>
            </a:r>
            <a:endParaRPr lang="en-GB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 dirty="0"/>
              <a:t>Manuel Antoinette, Jan Jakob, Fabian Schatz</a:t>
            </a:r>
            <a:br>
              <a:rPr lang="en-GB" noProof="0" dirty="0"/>
            </a:br>
            <a:r>
              <a:rPr lang="en-GB" noProof="0" dirty="0"/>
              <a:t>ETH, 11.05.2025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7725DF-51D6-B573-094C-07BFF5F1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9774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EA91CA-A0B3-3D87-8EFE-2E6F8787BF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844" y="1641537"/>
            <a:ext cx="11517491" cy="466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BC1A86-8D24-E616-C285-71959C955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1843A7-8345-8E71-7D1D-4C9EAC459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2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726748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56161" y="1737161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568AFB4A-B315-8998-4699-A61C30E969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DC1AEE8-8EC6-3591-8E8E-5A18099598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27145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EAAF840-E177-2863-98CF-4DC5D0042C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82722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29601" y="1458259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DA3803B2-752E-149F-D861-4F4E62D4C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51D3762-EC47-3C1D-A047-1F5833207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0121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3349-A463-266B-57A0-4F0642B5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54468-4C67-E346-C288-1666FF187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C9BE8-BDDB-6E80-3A37-1F660862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60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924363"/>
            <a:ext cx="12192000" cy="537764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653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w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924363"/>
            <a:ext cx="12192000" cy="593363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32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i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SmartArt-Platzhalter 14">
            <a:extLst>
              <a:ext uri="{FF2B5EF4-FFF2-40B4-BE49-F238E27FC236}">
                <a16:creationId xmlns:a16="http://schemas.microsoft.com/office/drawing/2014/main" id="{F2021477-C098-96C1-C9AF-234B73A096C8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9929409" y="91142"/>
            <a:ext cx="2171449" cy="74207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742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fill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DCD5CBB-1E76-C038-2F6F-76CE5DF426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56559B5-A160-2800-73BA-7DEDAD9A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316435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SmartArt-Platzhalter 14">
            <a:extLst>
              <a:ext uri="{FF2B5EF4-FFF2-40B4-BE49-F238E27FC236}">
                <a16:creationId xmlns:a16="http://schemas.microsoft.com/office/drawing/2014/main" id="{A6CE1E2D-0839-06BD-75CB-39DF6B5CDD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gm" sz="quarter" idx="13" hasCustomPrompt="1"/>
          </p:nvPr>
        </p:nvSpPr>
        <p:spPr>
          <a:xfrm>
            <a:off x="9929409" y="91142"/>
            <a:ext cx="2171449" cy="742079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99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032A5BA-2754-2398-F172-C6E9CA87A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13" t="21230" r="10588" b="6071"/>
          <a:stretch/>
        </p:blipFill>
        <p:spPr>
          <a:xfrm>
            <a:off x="-1" y="723"/>
            <a:ext cx="12192000" cy="6857277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4267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89EDC7-C63D-3C69-504A-9C4EA0A045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7858334B-0782-0F3A-9D82-BA4EBEA26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17335" y="6302003"/>
            <a:ext cx="2736000" cy="2903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95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0017D4-C920-50AA-AB97-75E578EC9D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4267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89EDC7-C63D-3C69-504A-9C4EA0A045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6C0405C2-CCA5-01CE-336C-3E720BAFC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17335" y="6302003"/>
            <a:ext cx="2736000" cy="2903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446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892951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en-US" sz="3600" b="1" kern="1200" noProof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35845" y="2034624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AD0CA713-9A53-161C-E4A0-80EB9C57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Confidential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B520BB49-0E35-6D5A-4BBC-EE211F99F6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9829" y="6021329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quantum start 3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2C4B5BC-1896-2142-F388-EC9B80B12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781" t="5555" r="35146" b="12606"/>
          <a:stretch/>
        </p:blipFill>
        <p:spPr>
          <a:xfrm>
            <a:off x="0" y="0"/>
            <a:ext cx="4414684" cy="6858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AF6CAAC-7BBA-6E9E-1F35-E3035B8A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50" y="2410179"/>
            <a:ext cx="3882190" cy="16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200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30" name="Fußzeilenplatzhalter 29">
            <a:extLst>
              <a:ext uri="{FF2B5EF4-FFF2-40B4-BE49-F238E27FC236}">
                <a16:creationId xmlns:a16="http://schemas.microsoft.com/office/drawing/2014/main" id="{B6214E40-9421-F50F-0E7E-B09824E3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1832" y="6312310"/>
            <a:ext cx="6193396" cy="2800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0A081-438B-F333-68B6-443EF9F407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5497" y="185019"/>
            <a:ext cx="1271394" cy="555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9001A8-43A6-A0FD-936F-560797EAF1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39829" y="6021329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5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674CD81-49C2-6A42-ECB9-754A6E20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688A5D-183B-F456-F309-40AF004C3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6009C9B6-B539-D941-DAB9-CEBEB99F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5333" noProof="0" dirty="0"/>
            </a:lvl1pPr>
          </a:lstStyle>
          <a:p>
            <a:pPr lvl="0"/>
            <a:endParaRPr lang="en-GB" noProof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BDB6254-528F-8621-B3E6-C92D3B5E5A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114B21-8097-1AC0-E767-ADC869DD7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ntum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A674CD81-49C2-6A42-ECB9-754A6E20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688A5D-183B-F456-F309-40AF004C3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6009C9B6-B539-D941-DAB9-CEBEB99F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5333" noProof="0" dirty="0"/>
            </a:lvl1pPr>
          </a:lstStyle>
          <a:p>
            <a:pPr lvl="0"/>
            <a:endParaRPr lang="en-GB" noProof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BDB6254-528F-8621-B3E6-C92D3B5E5A2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114B21-8097-1AC0-E767-ADC869DD7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0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 st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2C61F9-690C-0F2E-7F47-98E7B12B2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13" t="19010" r="10588" b="8290"/>
          <a:stretch/>
        </p:blipFill>
        <p:spPr>
          <a:xfrm>
            <a:off x="-1" y="723"/>
            <a:ext cx="12192000" cy="685727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AF6CAAC-7BBA-6E9E-1F35-E3035B8A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8" y="2410178"/>
            <a:ext cx="11520307" cy="101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5333" noProof="0" dirty="0">
                <a:solidFill>
                  <a:schemeClr val="bg1"/>
                </a:solidFill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1B261D4-A843-9616-1C94-BD9FB84B849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35845" y="3551851"/>
            <a:ext cx="11520307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  <a:latin typeface="+mn-lt"/>
                <a:cs typeface="Gotham Medium" pitchFamily="50" charset="0"/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GB" noProof="0"/>
              <a:t>Speaker</a:t>
            </a:r>
            <a:br>
              <a:rPr lang="en-GB" noProof="0"/>
            </a:br>
            <a:r>
              <a:rPr lang="en-GB" noProof="0"/>
              <a:t>Place, Date (00. January 2023)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03FECD-0BA8-05BB-D4A5-9DBEFBFBEE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30" name="Fußzeilenplatzhalter 29">
            <a:extLst>
              <a:ext uri="{FF2B5EF4-FFF2-40B4-BE49-F238E27FC236}">
                <a16:creationId xmlns:a16="http://schemas.microsoft.com/office/drawing/2014/main" id="{B6214E40-9421-F50F-0E7E-B09824E3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0A081-438B-F333-68B6-443EF9F407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5495" y="185018"/>
            <a:ext cx="1271397" cy="555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C9001A8-43A6-A0FD-936F-560797EAF1D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94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ntum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4267" noProof="0" dirty="0"/>
            </a:lvl1pPr>
          </a:lstStyle>
          <a:p>
            <a:pPr lv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A52E0F-11D5-C969-1C6E-D05B3319E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18FD5A-1AD0-1989-5584-95102765EB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6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mvl coope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F76B6E-90D7-64EC-9063-21AC993725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2709927" cy="5551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2A186F-3798-3F1E-EF2C-233F67390A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5493" y="2197495"/>
            <a:ext cx="2787523" cy="5551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228589-0BA5-7F94-A736-F333E7C713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85494" y="989771"/>
            <a:ext cx="1217676" cy="5551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FBE1129-5B06-99D5-16A9-8BE6EB5CC61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85494" y="587197"/>
            <a:ext cx="1271397" cy="5551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420FFC-DA7E-68C4-549F-C2C042D32BC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85494" y="3405219"/>
            <a:ext cx="1617599" cy="555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E0A437C-5A3F-45AC-18EB-AB6DB0AAE93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5494" y="4210371"/>
            <a:ext cx="1701165" cy="5551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7627BB7-4070-41FC-D66F-01413624A7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85493" y="3807794"/>
            <a:ext cx="1432560" cy="5551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2E066DB-9A26-D047-33DA-6C651238F85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85493" y="1392346"/>
            <a:ext cx="2166747" cy="5551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B7F7089-C03B-1EFE-7CDD-2C9FBF6D133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85493" y="2600070"/>
            <a:ext cx="1432560" cy="5551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77FFCBC-49D6-E420-480A-E8AF3F4DF50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85494" y="1794921"/>
            <a:ext cx="2471167" cy="5551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0008F05-FB90-F31B-27C0-07DD1653511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85494" y="3002645"/>
            <a:ext cx="1534033" cy="555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015316-088B-D084-DE3B-46C0C563CB3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AD984F0B-FF69-7B76-C41D-ECB97975E4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844" y="6302003"/>
            <a:ext cx="10439384" cy="2903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only</a:t>
            </a:r>
            <a:r>
              <a:rPr lang="de-DE" dirty="0"/>
              <a:t> for </a:t>
            </a:r>
            <a:r>
              <a:rPr lang="de-DE" dirty="0" err="1"/>
              <a:t>copying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82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mvl cooperatio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87B09DCB-3558-86F8-CBD1-B4DCBCBF9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713" t="21230" r="10588" b="6071"/>
          <a:stretch/>
        </p:blipFill>
        <p:spPr>
          <a:xfrm>
            <a:off x="0" y="723"/>
            <a:ext cx="12192000" cy="68572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879BF1-16E5-06C3-9E2D-8325211C51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493" y="2197495"/>
            <a:ext cx="2787523" cy="5551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CD09DA6-919D-5B3B-BFFA-F5AF64B1D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494" y="989771"/>
            <a:ext cx="1217676" cy="55511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32F3BF7-E843-EF57-65CD-5B82E98FB4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494" y="587196"/>
            <a:ext cx="1271397" cy="55511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C03FECD-0BA8-05BB-D4A5-9DBEFBFBEE0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60D96A-7C33-2476-6AC5-45053885DE9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494" y="184622"/>
            <a:ext cx="2709927" cy="5551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8B59F0-0938-EFE6-75CA-132F26C88C5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494" y="3405219"/>
            <a:ext cx="1617599" cy="5551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2715E28-1F6B-8385-310A-E7C0EA403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5494" y="4210371"/>
            <a:ext cx="1701165" cy="55511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F879408-2A70-A4BC-6417-702E13B8A4B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5493" y="3807793"/>
            <a:ext cx="1432560" cy="55511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B96093D-A1A9-4C7C-7E22-29AF137172B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493" y="1392346"/>
            <a:ext cx="2166747" cy="55511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0A361CC-181B-7EEB-51FB-8820FFA9B48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5493" y="2600070"/>
            <a:ext cx="1432560" cy="55511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52B46FE-B924-555D-6BC0-CB9462BF0C7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5494" y="1794920"/>
            <a:ext cx="2471167" cy="55511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87B490C-7A91-BE3F-BE89-35DFB33F8BD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5494" y="3002644"/>
            <a:ext cx="1534033" cy="55511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41A1D9-2034-0754-9C8B-0DF1F8D60D8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539829" y="6021328"/>
            <a:ext cx="1556107" cy="745529"/>
          </a:xfrm>
          <a:prstGeom prst="rect">
            <a:avLst/>
          </a:prstGeom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8C5B92CE-3BA5-86D0-9535-2CD46BDED1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5844" y="6302003"/>
            <a:ext cx="10439384" cy="2903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only</a:t>
            </a:r>
            <a:r>
              <a:rPr lang="de-DE" dirty="0"/>
              <a:t> for </a:t>
            </a:r>
            <a:r>
              <a:rPr lang="de-DE" dirty="0" err="1"/>
              <a:t>copying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417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EA91CA-A0B3-3D87-8EFE-2E6F8787BF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844" y="1617633"/>
            <a:ext cx="11517491" cy="468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GB" noProof="0" err="1"/>
              <a:t>Inhalt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Ebene</a:t>
            </a:r>
          </a:p>
          <a:p>
            <a:pPr lvl="2"/>
            <a:r>
              <a:rPr lang="en-GB" noProof="0" err="1"/>
              <a:t>Dritte</a:t>
            </a:r>
            <a:r>
              <a:rPr lang="en-GB" noProof="0"/>
              <a:t>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49CF6CC-42B3-197C-F14C-CCCCC391E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738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726748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56161" y="1737161"/>
            <a:ext cx="5599995" cy="456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DC1AEE8-8EC6-3591-8E8E-5A18099598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8380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8DFA0A-9AFD-4CF5-B099-DC4E55B14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11926F-90AB-68EE-5988-9E6083E0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470DB91-EC2A-0B99-EBC9-35B430445F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5843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EAAF840-E177-2863-98CF-4DC5D0042C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82722" y="1447846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ECEE41-0795-62BE-E37E-B5C6CC2FBF3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29601" y="1458259"/>
            <a:ext cx="3626556" cy="484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lang="de-DE" sz="1600" noProof="0" dirty="0" smtClean="0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1600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51D3762-EC47-3C1D-A047-1F5833207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2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1867" b="1" noProof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7126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ir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C1FC4-321F-1CC4-9F6C-EA4709F84809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6700-D9E6-D736-B7BE-F6BB95C98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1420A-D51B-08B8-056A-44E2FACD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752C75-A80E-B3FB-CDFF-108B51F4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50" y="2410179"/>
            <a:ext cx="3455100" cy="16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200" b="1" noProof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GB" noProof="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A170CBD7-4D66-7AC4-D496-02DB1585D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95" y="185018"/>
            <a:ext cx="1271397" cy="5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30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35848" y="2507858"/>
            <a:ext cx="7670232" cy="184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en-US" sz="3600" b="1" kern="1200" noProof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2DAEBF-C5A5-F543-4AAD-07A621103C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Confidential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7BF3BD7C-E537-D97C-AE2E-00404121F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9829" y="6021329"/>
            <a:ext cx="1556107" cy="745529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A1654B2-AF15-F8E8-7617-5DED69BC3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844" y="4524634"/>
            <a:ext cx="7670232" cy="1580534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38830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6700-D9E6-D736-B7BE-F6BB95C98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C1FC4-321F-1CC4-9F6C-EA4709F84809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1420A-D51B-08B8-056A-44E2FACD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Confidential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752C75-A80E-B3FB-CDFF-108B51F4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50" y="2410179"/>
            <a:ext cx="3455100" cy="16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3200" b="1" noProof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60327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EA91CA-A0B3-3D87-8EFE-2E6F8787BF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844" y="1617633"/>
            <a:ext cx="11517491" cy="468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5000"/>
              </a:lnSpc>
              <a:defRPr lang="de-DE" sz="1600" noProof="0" dirty="0" smtClean="0"/>
            </a:lvl1pPr>
            <a:lvl2pPr>
              <a:lnSpc>
                <a:spcPct val="125000"/>
              </a:lnSpc>
              <a:defRPr lang="de-DE" sz="1600" noProof="0" dirty="0" smtClean="0"/>
            </a:lvl2pPr>
            <a:lvl3pPr>
              <a:lnSpc>
                <a:spcPct val="125000"/>
              </a:lnSpc>
              <a:defRPr sz="1600"/>
            </a:lvl3pPr>
          </a:lstStyle>
          <a:p>
            <a:pPr lvl="0"/>
            <a:r>
              <a:rPr lang="en-GB" noProof="0"/>
              <a:t>Inhalt durch Klicken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39001B-2B61-4A51-0C3D-C0427343F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C473CE-24B2-45D6-98A2-12E7BFAC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49CF6CC-42B3-197C-F14C-CCCCC391E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44" y="804799"/>
            <a:ext cx="9527821" cy="34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25000"/>
              </a:lnSpc>
              <a:defRPr lang="de-DE" sz="2000" b="1" noProof="0" dirty="0">
                <a:latin typeface="+mn-lt"/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pic>
        <p:nvPicPr>
          <p:cNvPr id="6" name="Picture 5" descr="A cat with yellow eyes and a black background&#10;&#10;AI-generated content may be incorrect.">
            <a:extLst>
              <a:ext uri="{FF2B5EF4-FFF2-40B4-BE49-F238E27FC236}">
                <a16:creationId xmlns:a16="http://schemas.microsoft.com/office/drawing/2014/main" id="{F0C3E126-818D-E958-774C-E6DE80E02B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845" y="248494"/>
            <a:ext cx="429700" cy="4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BD069AA0-3748-5B60-4B5B-BD9200144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6713" t="19010" r="10588" b="8290"/>
          <a:stretch/>
        </p:blipFill>
        <p:spPr>
          <a:xfrm>
            <a:off x="0" y="0"/>
            <a:ext cx="12192000" cy="6857277"/>
          </a:xfrm>
          <a:prstGeom prst="rect">
            <a:avLst/>
          </a:prstGeom>
        </p:spPr>
      </p:pic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117335" y="6302003"/>
            <a:ext cx="2736000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de-DE" sz="1067" smtClean="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9C01B6C6-AA18-A732-FC53-BD272287F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844" y="6302003"/>
            <a:ext cx="10439384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r>
              <a:rPr lang="de-DE"/>
              <a:t>Confidential</a:t>
            </a:r>
          </a:p>
        </p:txBody>
      </p:sp>
      <p:pic>
        <p:nvPicPr>
          <p:cNvPr id="9" name="Picture 8" descr="A logo with black and blue circles&#10;&#10;AI-generated content may be incorrect.">
            <a:extLst>
              <a:ext uri="{FF2B5EF4-FFF2-40B4-BE49-F238E27FC236}">
                <a16:creationId xmlns:a16="http://schemas.microsoft.com/office/drawing/2014/main" id="{B74507B6-DF96-226D-11F2-8AC0F77D509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065548" y="233841"/>
            <a:ext cx="1220752" cy="825803"/>
          </a:xfrm>
          <a:prstGeom prst="rect">
            <a:avLst/>
          </a:prstGeom>
        </p:spPr>
      </p:pic>
      <p:pic>
        <p:nvPicPr>
          <p:cNvPr id="12" name="Picture 11" descr="A white logo with text&#10;&#10;AI-generated content may be incorrect.">
            <a:extLst>
              <a:ext uri="{FF2B5EF4-FFF2-40B4-BE49-F238E27FC236}">
                <a16:creationId xmlns:a16="http://schemas.microsoft.com/office/drawing/2014/main" id="{84D3453E-8EB4-B82E-A5AB-ABB4D421BB1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08602" y="233841"/>
            <a:ext cx="2087546" cy="8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117335" y="6302003"/>
            <a:ext cx="2736000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de-DE" sz="1067" smtClean="0"/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9C01B6C6-AA18-A732-FC53-BD272287F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844" y="6302003"/>
            <a:ext cx="10439384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067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42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8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D4FCA06-48B6-B487-9995-850E62304B9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29408" y="91142"/>
            <a:ext cx="2171451" cy="742079"/>
          </a:xfrm>
          <a:prstGeom prst="rect">
            <a:avLst/>
          </a:prstGeom>
        </p:spPr>
      </p:pic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117335" y="6302003"/>
            <a:ext cx="2736000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de-DE" sz="1067" smtClean="0"/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9C01B6C6-AA18-A732-FC53-BD272287F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844" y="6302003"/>
            <a:ext cx="10439384" cy="290363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1067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03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7.gif"/><Relationship Id="rId4" Type="http://schemas.openxmlformats.org/officeDocument/2006/relationships/image" Target="../media/image6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4047-BE5C-E7A6-2CDF-B9B034B0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2786507"/>
            <a:ext cx="11520307" cy="1018823"/>
          </a:xfrm>
        </p:spPr>
        <p:txBody>
          <a:bodyPr/>
          <a:lstStyle/>
          <a:p>
            <a:r>
              <a:rPr lang="en-US" dirty="0"/>
              <a:t>ETH Quantum Hackathon</a:t>
            </a:r>
            <a:br>
              <a:rPr lang="en-US" dirty="0"/>
            </a:br>
            <a:r>
              <a:rPr lang="en-US" dirty="0" err="1"/>
              <a:t>Alice&amp;Bob</a:t>
            </a:r>
            <a:r>
              <a:rPr lang="en-US" dirty="0"/>
              <a:t> Challenge: </a:t>
            </a:r>
            <a:r>
              <a:rPr lang="en-US" dirty="0" err="1"/>
              <a:t>Qubitli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8FBBC-317E-0FFD-8234-EE4E743EEF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844" y="4002262"/>
            <a:ext cx="11520307" cy="1274125"/>
          </a:xfrm>
        </p:spPr>
        <p:txBody>
          <a:bodyPr/>
          <a:lstStyle/>
          <a:p>
            <a:r>
              <a:rPr lang="en-US" dirty="0"/>
              <a:t>Manuel Antoinette, Jan Jakob, Fabian Schatz</a:t>
            </a:r>
          </a:p>
          <a:p>
            <a:r>
              <a:rPr lang="en-US" dirty="0"/>
              <a:t>ETH, 11.05.2025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BD084-1AB0-AD11-4FB2-C1FB4E14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Manuel, Jan, Fabian</a:t>
            </a:r>
          </a:p>
        </p:txBody>
      </p:sp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33B20231-D4BC-6A63-7248-B17D1725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10" t="24830" r="26322" b="28327"/>
          <a:stretch/>
        </p:blipFill>
        <p:spPr>
          <a:xfrm>
            <a:off x="9458278" y="3960908"/>
            <a:ext cx="2239543" cy="725998"/>
          </a:xfrm>
          <a:prstGeom prst="rect">
            <a:avLst/>
          </a:prstGeom>
        </p:spPr>
      </p:pic>
      <p:pic>
        <p:nvPicPr>
          <p:cNvPr id="15" name="Picture 14" descr="A green rectangular sign with white text&#10;&#10;AI-generated content may be incorrect.">
            <a:extLst>
              <a:ext uri="{FF2B5EF4-FFF2-40B4-BE49-F238E27FC236}">
                <a16:creationId xmlns:a16="http://schemas.microsoft.com/office/drawing/2014/main" id="{3310440B-CD0F-6EA5-CE6A-A5D230EF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861" y="4949670"/>
            <a:ext cx="1397960" cy="730547"/>
          </a:xfrm>
          <a:prstGeom prst="rect">
            <a:avLst/>
          </a:prstGeom>
        </p:spPr>
      </p:pic>
      <p:pic>
        <p:nvPicPr>
          <p:cNvPr id="17" name="Picture 16" descr="A blue and white logo&#10;&#10;AI-generated content may be incorrect.">
            <a:extLst>
              <a:ext uri="{FF2B5EF4-FFF2-40B4-BE49-F238E27FC236}">
                <a16:creationId xmlns:a16="http://schemas.microsoft.com/office/drawing/2014/main" id="{828A5F1A-3483-548B-F273-4C1F815B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231" b="24352"/>
          <a:stretch/>
        </p:blipFill>
        <p:spPr>
          <a:xfrm>
            <a:off x="9458279" y="4945693"/>
            <a:ext cx="2239543" cy="7345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4DC67-2B9F-4237-8374-98F80373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858" y="136325"/>
            <a:ext cx="2167427" cy="1203373"/>
          </a:xfrm>
          <a:prstGeom prst="rect">
            <a:avLst/>
          </a:prstGeom>
        </p:spPr>
      </p:pic>
      <p:pic>
        <p:nvPicPr>
          <p:cNvPr id="21" name="Picture 20" descr="A cat with yellow eyes and a black background&#10;&#10;AI-generated content may be incorrect.">
            <a:extLst>
              <a:ext uri="{FF2B5EF4-FFF2-40B4-BE49-F238E27FC236}">
                <a16:creationId xmlns:a16="http://schemas.microsoft.com/office/drawing/2014/main" id="{FBDAD6B4-A373-3E64-67A1-55B60F1DC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44" y="228601"/>
            <a:ext cx="1006742" cy="10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5B16-A9AE-6D3F-BE70-BD1B7FF5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50D2B8-AB68-74B3-41E8-02DAC6076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Compare basic strategy grid sampling (show plot with rectangular sampling points) to strategy with advanced strategy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C43AE-E21C-140E-0FBA-46C15602CE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7E45-0474-A175-8444-A60DC68C0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9D51A8-531D-67A4-9E5A-7FF45164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RESULTS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08CE021-8703-08B8-FEB8-A25605B6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7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73BEB-17F0-ED0C-9B38-AD20577CD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00FAED-2923-3FE2-5B4B-63B44F86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Compare basic strategy grid sampling (show plot with rectangular sampling points) to strategy with advanced strategy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1291F-B75A-CFEB-FB24-3D182AF91A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57E87-71B7-95B4-4813-9AC7F0E65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D5BB7B-F556-E41C-E612-7B9050F1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EXPERIMENT NOISE ANALYSIS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CF24ED1-DE8A-158D-FC4B-9FC225FB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3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6131D0-9742-9D92-62F7-2DEAA0F2C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44" y="1584654"/>
            <a:ext cx="11517491" cy="46843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Overview pipeline (Manuel)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Displacement strategy (Fabi) </a:t>
            </a:r>
            <a:r>
              <a:rPr lang="en-US" sz="2000" dirty="0" err="1"/>
              <a:t>Fock</a:t>
            </a:r>
            <a:r>
              <a:rPr lang="en-US" sz="2000" dirty="0"/>
              <a:t>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Sampling strategy (radial sampling, </a:t>
            </a:r>
            <a:r>
              <a:rPr lang="en-US" sz="2000" dirty="0" err="1"/>
              <a:t>etc</a:t>
            </a:r>
            <a:r>
              <a:rPr lang="en-US" sz="2000" dirty="0"/>
              <a:t>) (why? Gradient, maxima, Minima)(Manuel)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Optimization (Jan)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Denoising strategy (Fabi)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Noise analysis (Jan)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F9592-D236-99CB-DEC6-5235297E9B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6601-5909-D55F-7BED-4BFBD8CF2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690DF3-F8AF-AE60-33A0-9EED457E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11104789" cy="555088"/>
          </a:xfrm>
        </p:spPr>
        <p:txBody>
          <a:bodyPr/>
          <a:lstStyle/>
          <a:p>
            <a:r>
              <a:rPr lang="en-US" sz="3200" dirty="0"/>
              <a:t>OUR FULL PIPELINE</a:t>
            </a:r>
          </a:p>
        </p:txBody>
      </p:sp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3433066-3F2F-34EB-AC8C-DD2F1B37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685721" y="265635"/>
            <a:ext cx="1167614" cy="5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9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442A4-790B-247C-51EA-63F0565588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6F7FA-8E9A-B797-C929-572B615AC0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406C3C-7F46-F197-9C9D-776D2B2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OVERVIEW</a:t>
            </a:r>
          </a:p>
        </p:txBody>
      </p:sp>
      <p:pic>
        <p:nvPicPr>
          <p:cNvPr id="7" name="Picture 6" descr="A graph of a number of dots&#10;&#10;AI-generated content may be incorrect.">
            <a:extLst>
              <a:ext uri="{FF2B5EF4-FFF2-40B4-BE49-F238E27FC236}">
                <a16:creationId xmlns:a16="http://schemas.microsoft.com/office/drawing/2014/main" id="{D05C7864-D5D5-D0AA-8B31-C3B41F23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72" y="568842"/>
            <a:ext cx="3374656" cy="2530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BC838-8F1C-B88C-F433-98C72F40D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64" y="2169927"/>
            <a:ext cx="3374656" cy="2530992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BBD213D8-310E-8A1A-B7EF-5C12CB796813}"/>
              </a:ext>
            </a:extLst>
          </p:cNvPr>
          <p:cNvSpPr/>
          <p:nvPr/>
        </p:nvSpPr>
        <p:spPr>
          <a:xfrm rot="13989188">
            <a:off x="3566614" y="1841452"/>
            <a:ext cx="733647" cy="6379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2059985-78A5-45F1-7F9A-7155F9BEEFAE}"/>
              </a:ext>
            </a:extLst>
          </p:cNvPr>
          <p:cNvSpPr/>
          <p:nvPr/>
        </p:nvSpPr>
        <p:spPr>
          <a:xfrm rot="18713346">
            <a:off x="8009908" y="2001417"/>
            <a:ext cx="733647" cy="6379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9511557F-376E-7748-2FBD-EA5C6ECB39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 t="6378"/>
          <a:stretch/>
        </p:blipFill>
        <p:spPr>
          <a:xfrm>
            <a:off x="8733797" y="2461321"/>
            <a:ext cx="2870593" cy="2239598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3BC29A98-6BD0-E19A-EE34-8F6A06FC4372}"/>
              </a:ext>
            </a:extLst>
          </p:cNvPr>
          <p:cNvSpPr/>
          <p:nvPr/>
        </p:nvSpPr>
        <p:spPr>
          <a:xfrm rot="3776183">
            <a:off x="8003660" y="4381942"/>
            <a:ext cx="733647" cy="63795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85A1C31-11B5-68E3-F395-05C302CD1B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49" t="28978" r="5171" b="29968"/>
          <a:stretch/>
        </p:blipFill>
        <p:spPr>
          <a:xfrm>
            <a:off x="10696353" y="262275"/>
            <a:ext cx="1163422" cy="540420"/>
          </a:xfrm>
          <a:prstGeom prst="rect">
            <a:avLst/>
          </a:prstGeom>
        </p:spPr>
      </p:pic>
      <p:pic>
        <p:nvPicPr>
          <p:cNvPr id="22" name="Picture 21" descr="A mathematical equation with a plus and a positive symbol&#10;&#10;AI-generated content may be incorrect.">
            <a:extLst>
              <a:ext uri="{FF2B5EF4-FFF2-40B4-BE49-F238E27FC236}">
                <a16:creationId xmlns:a16="http://schemas.microsoft.com/office/drawing/2014/main" id="{5A7FADF3-5B66-DEF1-6055-854FA16F4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127" y="4855440"/>
            <a:ext cx="3941256" cy="7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B4D68-8036-A4AA-A88C-D443116D39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6C51E-E4B6-68B6-C022-8E9EEB06E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6D3FBA-A8DD-8A57-22CB-D20F7E42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11349337" cy="555088"/>
          </a:xfrm>
        </p:spPr>
        <p:txBody>
          <a:bodyPr/>
          <a:lstStyle/>
          <a:p>
            <a:r>
              <a:rPr lang="en-US" sz="3200" dirty="0"/>
              <a:t>FOCK STATE TRUNCATION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D0343-9531-788C-7120-A249496ED84C}"/>
              </a:ext>
            </a:extLst>
          </p:cNvPr>
          <p:cNvSpPr txBox="1"/>
          <p:nvPr/>
        </p:nvSpPr>
        <p:spPr>
          <a:xfrm>
            <a:off x="9643726" y="1368684"/>
            <a:ext cx="1297171" cy="7316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latin typeface="+mn-lt"/>
              </a:rPr>
              <a:t>Fock state truncation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CAA83-1979-B7FD-E965-23158EB02AF8}"/>
              </a:ext>
            </a:extLst>
          </p:cNvPr>
          <p:cNvSpPr txBox="1"/>
          <p:nvPr/>
        </p:nvSpPr>
        <p:spPr>
          <a:xfrm>
            <a:off x="9861694" y="4693581"/>
            <a:ext cx="861237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latin typeface="+mn-lt"/>
              </a:rPr>
              <a:t>N=6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01C46-C698-52E9-87B1-EAB863E161E3}"/>
              </a:ext>
            </a:extLst>
          </p:cNvPr>
          <p:cNvSpPr txBox="1"/>
          <p:nvPr/>
        </p:nvSpPr>
        <p:spPr>
          <a:xfrm>
            <a:off x="9558667" y="2252051"/>
            <a:ext cx="1446027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000" dirty="0">
                <a:latin typeface="+mn-lt"/>
              </a:rPr>
              <a:t>N=30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0F658-0069-E8BE-8E9F-715372B76D17}"/>
              </a:ext>
            </a:extLst>
          </p:cNvPr>
          <p:cNvSpPr txBox="1"/>
          <p:nvPr/>
        </p:nvSpPr>
        <p:spPr>
          <a:xfrm>
            <a:off x="335844" y="1520456"/>
            <a:ext cx="5528931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 dirty="0">
                <a:latin typeface="+mn-lt"/>
              </a:rPr>
              <a:t>Approximation of states in terms of </a:t>
            </a:r>
            <a:r>
              <a:rPr lang="en-US" sz="2000" dirty="0" err="1">
                <a:latin typeface="+mn-lt"/>
              </a:rPr>
              <a:t>Fock</a:t>
            </a:r>
            <a:r>
              <a:rPr lang="en-US" sz="2000" dirty="0">
                <a:latin typeface="+mn-lt"/>
              </a:rPr>
              <a:t> states:</a:t>
            </a:r>
          </a:p>
        </p:txBody>
      </p:sp>
      <p:pic>
        <p:nvPicPr>
          <p:cNvPr id="20" name="Content Placeholder 19" descr="A red and blue lines on a white surface&#10;&#10;AI-generated content may be incorrect.">
            <a:extLst>
              <a:ext uri="{FF2B5EF4-FFF2-40B4-BE49-F238E27FC236}">
                <a16:creationId xmlns:a16="http://schemas.microsoft.com/office/drawing/2014/main" id="{43C4D316-6D15-6826-C4DF-8FBC85BDB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5480" y="1350879"/>
            <a:ext cx="2993187" cy="2304161"/>
          </a:xfrm>
        </p:spPr>
      </p:pic>
      <p:pic>
        <p:nvPicPr>
          <p:cNvPr id="22" name="Picture 21" descr="A red and blue circles&#10;&#10;AI-generated content may be incorrect.">
            <a:extLst>
              <a:ext uri="{FF2B5EF4-FFF2-40B4-BE49-F238E27FC236}">
                <a16:creationId xmlns:a16="http://schemas.microsoft.com/office/drawing/2014/main" id="{405FE75F-2A7E-61F5-0B88-4820EFA9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480" y="3817034"/>
            <a:ext cx="2993187" cy="23041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7F19-FB3D-2B8E-7CA9-7FCDCFE39C6B}"/>
                  </a:ext>
                </a:extLst>
              </p:cNvPr>
              <p:cNvSpPr txBox="1"/>
              <p:nvPr/>
            </p:nvSpPr>
            <p:spPr>
              <a:xfrm>
                <a:off x="6932361" y="819553"/>
                <a:ext cx="2259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dirty="0">
                    <a:ea typeface="Cambria Math" panose="02040503050406030204" pitchFamily="18" charset="0"/>
                  </a:rPr>
                  <a:t>Even cat with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7F19-FB3D-2B8E-7CA9-7FCDCFE3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361" y="819553"/>
                <a:ext cx="2259424" cy="369332"/>
              </a:xfrm>
              <a:prstGeom prst="rect">
                <a:avLst/>
              </a:prstGeom>
              <a:blipFill>
                <a:blip r:embed="rId4"/>
                <a:stretch>
                  <a:fillRect l="-223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Quantum Harmonic Oscillator ...">
            <a:extLst>
              <a:ext uri="{FF2B5EF4-FFF2-40B4-BE49-F238E27FC236}">
                <a16:creationId xmlns:a16="http://schemas.microsoft.com/office/drawing/2014/main" id="{7C4DA97B-9935-9052-4F34-952E861D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62" y="2142931"/>
            <a:ext cx="2291293" cy="89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graph of a graph&#10;&#10;AI-generated content may be incorrect.">
            <a:extLst>
              <a:ext uri="{FF2B5EF4-FFF2-40B4-BE49-F238E27FC236}">
                <a16:creationId xmlns:a16="http://schemas.microsoft.com/office/drawing/2014/main" id="{28A5B55F-75B4-FA90-6F9D-ADF2258C6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116" y="3817034"/>
            <a:ext cx="3058383" cy="2286435"/>
          </a:xfrm>
          <a:prstGeom prst="rect">
            <a:avLst/>
          </a:prstGeom>
        </p:spPr>
      </p:pic>
      <p:pic>
        <p:nvPicPr>
          <p:cNvPr id="29" name="Picture 2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9E5F38B-5E2D-034B-1314-FEAC4FF9DB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449" t="28978" r="5171" b="29968"/>
          <a:stretch/>
        </p:blipFill>
        <p:spPr>
          <a:xfrm>
            <a:off x="10685829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0E41D-5E43-DDB8-36C6-A3FB62088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57" y="2355045"/>
            <a:ext cx="5154981" cy="214790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45309-9160-1BD3-BB59-1098D0C600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D7B8D-5E5E-EA0E-DE19-2EBF7C721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B91AA2-BC30-51F5-F45C-27B6E64E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DISPLACEMENT STRATEGY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A46B1-D71E-12F5-1FBC-B83C9B43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31" y="3597852"/>
            <a:ext cx="5942287" cy="2475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ACD174-7A36-1B41-D3A7-9196A449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3306"/>
            <a:ext cx="5942285" cy="247595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799A44C4-082E-A191-C516-40C217144DE7}"/>
              </a:ext>
            </a:extLst>
          </p:cNvPr>
          <p:cNvSpPr/>
          <p:nvPr/>
        </p:nvSpPr>
        <p:spPr>
          <a:xfrm>
            <a:off x="5651338" y="3296093"/>
            <a:ext cx="813257" cy="3017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2A67B7B-EC40-D595-CC4C-949EB362D3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49" t="28978" r="5171" b="29968"/>
          <a:stretch/>
        </p:blipFill>
        <p:spPr>
          <a:xfrm>
            <a:off x="10775228" y="265634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4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10C95-0447-E937-150B-65540FD7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44" y="1617633"/>
            <a:ext cx="5480165" cy="4684371"/>
          </a:xfrm>
        </p:spPr>
        <p:txBody>
          <a:bodyPr/>
          <a:lstStyle/>
          <a:p>
            <a:r>
              <a:rPr lang="en-US" sz="2000" dirty="0"/>
              <a:t>Compare basic strategy grid sampling (show plot with rectangular sampling points) to strategy with advanced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Points of interest: maxima (state is ”localized” there), minima (characterize quantum superposition), high gradients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Grid sampling doesn’t cover the points of interest the most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Our approach: sampling from probability distribution function that takes into account the relevance of the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D542B-8612-D3BF-FDC7-704D5716D2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7DD62-C472-0372-4F8A-814FF24CB7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0388F2-6C6C-14CA-74D5-D89E7DC3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SAMPLING STRATEGY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74E79DA-3D13-B6CC-850B-AA263561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1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FB4B1-4F18-6347-D590-69A32FA0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C6DD9-9B36-A6B4-CC7B-109DC4F33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Compare basic strategy grid sampling (show plot with rectangular sampling points) to strategy with advanced strategy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437D7-0CA2-4CC8-29C4-0DCADF9A7E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6D54-AC09-EC5F-3DB9-E2066E936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107645-1441-BD8F-776B-CF352F92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OPTIMIZATION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628B175-8239-6894-B973-C4ED539F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1F633-9130-6044-3A6C-924FBEE5C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D9465-419A-FEA9-8C5F-5EF253169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5B9C-0962-F4A5-91DC-9FE79AF91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C12FD8-72E8-F2C4-AA40-BBFD60C8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DENOISING STRATEGY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D1D1389-84F8-F71C-60E0-46D15372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420026-50EC-D2DD-5FF4-A15642F6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44" y="1564014"/>
            <a:ext cx="3550819" cy="2690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A3142-2E11-7156-8242-6771260D9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32" y="1564013"/>
            <a:ext cx="3497019" cy="2690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065913-CD1E-94E5-C0D7-0BB1C8F5C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588" y="1564013"/>
            <a:ext cx="3550820" cy="2690015"/>
          </a:xfrm>
          <a:prstGeom prst="rect">
            <a:avLst/>
          </a:prstGeom>
        </p:spPr>
      </p:pic>
      <p:sp>
        <p:nvSpPr>
          <p:cNvPr id="21" name="Curved Up Arrow 20">
            <a:extLst>
              <a:ext uri="{FF2B5EF4-FFF2-40B4-BE49-F238E27FC236}">
                <a16:creationId xmlns:a16="http://schemas.microsoft.com/office/drawing/2014/main" id="{2F99DC69-06C2-4BBF-5EFD-8D25C8197B85}"/>
              </a:ext>
            </a:extLst>
          </p:cNvPr>
          <p:cNvSpPr/>
          <p:nvPr/>
        </p:nvSpPr>
        <p:spPr>
          <a:xfrm>
            <a:off x="3221665" y="4392275"/>
            <a:ext cx="1573620" cy="413641"/>
          </a:xfrm>
          <a:prstGeom prst="curvedUpArrow">
            <a:avLst>
              <a:gd name="adj1" fmla="val 25000"/>
              <a:gd name="adj2" fmla="val 50000"/>
              <a:gd name="adj3" fmla="val 507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15AD1-DA64-190E-0F6D-F2169F4C4896}"/>
              </a:ext>
            </a:extLst>
          </p:cNvPr>
          <p:cNvSpPr txBox="1"/>
          <p:nvPr/>
        </p:nvSpPr>
        <p:spPr>
          <a:xfrm>
            <a:off x="1419909" y="4936870"/>
            <a:ext cx="3870251" cy="111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Choose regions with the least local variance</a:t>
            </a:r>
          </a:p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Average </a:t>
            </a:r>
            <a:r>
              <a:rPr lang="en-US" sz="2000" dirty="0"/>
              <a:t>over all to get offset</a:t>
            </a:r>
            <a:endParaRPr lang="en-US" sz="2000" dirty="0">
              <a:latin typeface="+mn-lt"/>
            </a:endParaRPr>
          </a:p>
        </p:txBody>
      </p:sp>
      <p:sp>
        <p:nvSpPr>
          <p:cNvPr id="24" name="Curved Up Arrow 23">
            <a:extLst>
              <a:ext uri="{FF2B5EF4-FFF2-40B4-BE49-F238E27FC236}">
                <a16:creationId xmlns:a16="http://schemas.microsoft.com/office/drawing/2014/main" id="{34767666-774A-0000-26EF-5C1E6183FA4F}"/>
              </a:ext>
            </a:extLst>
          </p:cNvPr>
          <p:cNvSpPr/>
          <p:nvPr/>
        </p:nvSpPr>
        <p:spPr>
          <a:xfrm>
            <a:off x="6969598" y="4353014"/>
            <a:ext cx="1573620" cy="413641"/>
          </a:xfrm>
          <a:prstGeom prst="curvedUpArrow">
            <a:avLst>
              <a:gd name="adj1" fmla="val 25000"/>
              <a:gd name="adj2" fmla="val 50000"/>
              <a:gd name="adj3" fmla="val 507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53666-66DA-65B7-3EF5-2C14D9679D70}"/>
              </a:ext>
            </a:extLst>
          </p:cNvPr>
          <p:cNvSpPr txBox="1"/>
          <p:nvPr/>
        </p:nvSpPr>
        <p:spPr>
          <a:xfrm>
            <a:off x="6608092" y="4936869"/>
            <a:ext cx="3870251" cy="111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Heavily smooth out the flat regions of low interest</a:t>
            </a:r>
          </a:p>
          <a:p>
            <a:pPr marL="342900" indent="-3429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Keep the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394527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706E5-2421-F027-ED6B-51A8E166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E1FB45-426B-561E-69BF-E2EA38824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43" y="1547531"/>
            <a:ext cx="3025159" cy="22834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CE61F-90FA-5E81-A5F1-C54B49DD5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Manuel, Jan, Fabian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A623-B116-65C6-7664-7D3435EB0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379B21-3651-862D-C9A8-8F638FCD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" y="804799"/>
            <a:ext cx="9527821" cy="555088"/>
          </a:xfrm>
        </p:spPr>
        <p:txBody>
          <a:bodyPr/>
          <a:lstStyle/>
          <a:p>
            <a:r>
              <a:rPr lang="en-US" sz="3200" dirty="0"/>
              <a:t>DENOISING &amp; AFFINE TRAFO: Analysis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379E540-77B6-AC40-A284-031CA283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9" t="28978" r="5171" b="29968"/>
          <a:stretch/>
        </p:blipFill>
        <p:spPr>
          <a:xfrm>
            <a:off x="10775228" y="262482"/>
            <a:ext cx="1167505" cy="542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E47F68-F515-83D7-EF6D-49F62E3E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3" y="3881317"/>
            <a:ext cx="3025159" cy="22834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CB13C0-AEEA-785B-05D4-A595261ACDEC}"/>
              </a:ext>
            </a:extLst>
          </p:cNvPr>
          <p:cNvSpPr txBox="1"/>
          <p:nvPr/>
        </p:nvSpPr>
        <p:spPr>
          <a:xfrm>
            <a:off x="4809460" y="1841381"/>
            <a:ext cx="3771014" cy="3468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 dirty="0">
                <a:latin typeface="+mn-lt"/>
              </a:rPr>
              <a:t>Real measurement example: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F36D18-ADCE-D0AE-7F24-116A2579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935" y="2443015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Q_blue_triangle">
  <a:themeElements>
    <a:clrScheme name="TUM VL 3">
      <a:dk1>
        <a:sysClr val="windowText" lastClr="000000"/>
      </a:dk1>
      <a:lt1>
        <a:sysClr val="window" lastClr="FFFFFF"/>
      </a:lt1>
      <a:dk2>
        <a:srgbClr val="3070B3"/>
      </a:dk2>
      <a:lt2>
        <a:srgbClr val="FFFFFF"/>
      </a:lt2>
      <a:accent1>
        <a:srgbClr val="3070B3"/>
      </a:accent1>
      <a:accent2>
        <a:srgbClr val="2D68AC"/>
      </a:accent2>
      <a:accent3>
        <a:srgbClr val="2B4B98"/>
      </a:accent3>
      <a:accent4>
        <a:srgbClr val="2C5DA7"/>
      </a:accent4>
      <a:accent5>
        <a:srgbClr val="2C4F9E"/>
      </a:accent5>
      <a:accent6>
        <a:srgbClr val="3F3F3F"/>
      </a:accent6>
      <a:hlink>
        <a:srgbClr val="3070B3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5000"/>
          </a:lnSpc>
          <a:defRPr sz="1200" dirty="0" err="1" smtClean="0">
            <a:latin typeface="+mn-lt"/>
          </a:defRPr>
        </a:defPPr>
      </a:lstStyle>
    </a:txDef>
  </a:objectDefaults>
  <a:extraClrSchemeLst/>
  <a:custClrLst>
    <a:custClr name="Additive Manufacturing">
      <a:srgbClr val="F03631"/>
    </a:custClr>
    <a:custClr name="Quantum">
      <a:srgbClr val="FF7D3E"/>
    </a:custClr>
    <a:custClr name="Mobility">
      <a:srgbClr val="FFB410"/>
    </a:custClr>
    <a:custClr name="Built Environment">
      <a:srgbClr val="FAEA43"/>
    </a:custClr>
    <a:custClr name="Food / Agro / Biotech">
      <a:srgbClr val="7DB713"/>
    </a:custClr>
    <a:custClr name="Sustainability / Circular">
      <a:srgbClr val="01B706"/>
    </a:custClr>
    <a:custClr name="Chemspace">
      <a:srgbClr val="02C896"/>
    </a:custClr>
    <a:custClr name="Healthcare">
      <a:srgbClr val="00B2BC"/>
    </a:custClr>
    <a:custClr name="Robotics / AI">
      <a:srgbClr val="6BAEDB"/>
    </a:custClr>
    <a:custClr name="Legal Tech Colab">
      <a:srgbClr val="1C61F9"/>
    </a:custClr>
    <a:custClr name="Aerospace">
      <a:srgbClr val="23308B"/>
    </a:custClr>
    <a:custClr name="Software / AI">
      <a:srgbClr val="A50184"/>
    </a:custClr>
  </a:custClrLst>
  <a:extLst>
    <a:ext uri="{05A4C25C-085E-4340-85A3-A5531E510DB2}">
      <thm15:themeFamily xmlns:thm15="http://schemas.microsoft.com/office/thememl/2012/main" name="VLQ_Slide_Template" id="{861F28C7-4BFD-4B09-B4DE-857805A799CD}" vid="{2F54A00E-55F8-4882-B1D6-B7939F38C564}"/>
    </a:ext>
  </a:extLst>
</a:theme>
</file>

<file path=ppt/theme/theme2.xml><?xml version="1.0" encoding="utf-8"?>
<a:theme xmlns:a="http://schemas.openxmlformats.org/drawingml/2006/main" name="tumvl content">
  <a:themeElements>
    <a:clrScheme name="TUM VL 3">
      <a:dk1>
        <a:sysClr val="windowText" lastClr="000000"/>
      </a:dk1>
      <a:lt1>
        <a:sysClr val="window" lastClr="FFFFFF"/>
      </a:lt1>
      <a:dk2>
        <a:srgbClr val="3070B3"/>
      </a:dk2>
      <a:lt2>
        <a:srgbClr val="FFFFFF"/>
      </a:lt2>
      <a:accent1>
        <a:srgbClr val="3070B3"/>
      </a:accent1>
      <a:accent2>
        <a:srgbClr val="2D68AC"/>
      </a:accent2>
      <a:accent3>
        <a:srgbClr val="2B4B98"/>
      </a:accent3>
      <a:accent4>
        <a:srgbClr val="2C5DA7"/>
      </a:accent4>
      <a:accent5>
        <a:srgbClr val="2C4F9E"/>
      </a:accent5>
      <a:accent6>
        <a:srgbClr val="3F3F3F"/>
      </a:accent6>
      <a:hlink>
        <a:srgbClr val="3070B3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5000"/>
          </a:lnSpc>
          <a:defRPr sz="1200" dirty="0" err="1" smtClean="0">
            <a:latin typeface="+mn-lt"/>
          </a:defRPr>
        </a:defPPr>
      </a:lstStyle>
    </a:txDef>
  </a:objectDefaults>
  <a:extraClrSchemeLst/>
  <a:custClrLst>
    <a:custClr name="Additive Manufacturing">
      <a:srgbClr val="F03631"/>
    </a:custClr>
    <a:custClr name="Quantum">
      <a:srgbClr val="FF7D3E"/>
    </a:custClr>
    <a:custClr name="Mobility">
      <a:srgbClr val="FFB410"/>
    </a:custClr>
    <a:custClr name="Built Environment">
      <a:srgbClr val="FAEA43"/>
    </a:custClr>
    <a:custClr name="Food / Agro / Biotech">
      <a:srgbClr val="7DB713"/>
    </a:custClr>
    <a:custClr name="Sustainability / Circular">
      <a:srgbClr val="01B706"/>
    </a:custClr>
    <a:custClr name="Chemspace">
      <a:srgbClr val="02C896"/>
    </a:custClr>
    <a:custClr name="Healthcare">
      <a:srgbClr val="00B2BC"/>
    </a:custClr>
    <a:custClr name="Robotics / AI">
      <a:srgbClr val="6BAEDB"/>
    </a:custClr>
    <a:custClr name="Legal Tech Colab">
      <a:srgbClr val="1C61F9"/>
    </a:custClr>
    <a:custClr name="Aerospace">
      <a:srgbClr val="23308B"/>
    </a:custClr>
    <a:custClr name="Software / AI">
      <a:srgbClr val="A50184"/>
    </a:custClr>
  </a:custClrLst>
  <a:extLst>
    <a:ext uri="{05A4C25C-085E-4340-85A3-A5531E510DB2}">
      <thm15:themeFamily xmlns:thm15="http://schemas.microsoft.com/office/thememl/2012/main" name="VLQ_Slide_Template" id="{861F28C7-4BFD-4B09-B4DE-857805A799CD}" vid="{2F54A00E-55F8-4882-B1D6-B7939F38C564}"/>
    </a:ext>
  </a:extLst>
</a:theme>
</file>

<file path=ppt/theme/theme3.xml><?xml version="1.0" encoding="utf-8"?>
<a:theme xmlns:a="http://schemas.openxmlformats.org/drawingml/2006/main" name="tumvl labs">
  <a:themeElements>
    <a:clrScheme name="TUM VL 3">
      <a:dk1>
        <a:sysClr val="windowText" lastClr="000000"/>
      </a:dk1>
      <a:lt1>
        <a:sysClr val="window" lastClr="FFFFFF"/>
      </a:lt1>
      <a:dk2>
        <a:srgbClr val="3070B3"/>
      </a:dk2>
      <a:lt2>
        <a:srgbClr val="FFFFFF"/>
      </a:lt2>
      <a:accent1>
        <a:srgbClr val="3070B3"/>
      </a:accent1>
      <a:accent2>
        <a:srgbClr val="2D68AC"/>
      </a:accent2>
      <a:accent3>
        <a:srgbClr val="2B4B98"/>
      </a:accent3>
      <a:accent4>
        <a:srgbClr val="2C5DA7"/>
      </a:accent4>
      <a:accent5>
        <a:srgbClr val="2C4F9E"/>
      </a:accent5>
      <a:accent6>
        <a:srgbClr val="3F3F3F"/>
      </a:accent6>
      <a:hlink>
        <a:srgbClr val="3070B3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5000"/>
          </a:lnSpc>
          <a:defRPr sz="1200" dirty="0" err="1" smtClean="0">
            <a:latin typeface="+mn-lt"/>
          </a:defRPr>
        </a:defPPr>
      </a:lstStyle>
    </a:txDef>
  </a:objectDefaults>
  <a:extraClrSchemeLst/>
  <a:custClrLst>
    <a:custClr name="Additive Manufacturing">
      <a:srgbClr val="F03631"/>
    </a:custClr>
    <a:custClr name="Quantum">
      <a:srgbClr val="FF7D3E"/>
    </a:custClr>
    <a:custClr name="Mobility">
      <a:srgbClr val="FFB410"/>
    </a:custClr>
    <a:custClr name="Built Environment">
      <a:srgbClr val="FAEA43"/>
    </a:custClr>
    <a:custClr name="Food / Agro / Biotech">
      <a:srgbClr val="7DB713"/>
    </a:custClr>
    <a:custClr name="Sustainability / Circular">
      <a:srgbClr val="01B706"/>
    </a:custClr>
    <a:custClr name="Chemspace">
      <a:srgbClr val="02C896"/>
    </a:custClr>
    <a:custClr name="Healthcare">
      <a:srgbClr val="00B2BC"/>
    </a:custClr>
    <a:custClr name="Robotics / AI">
      <a:srgbClr val="6BAEDB"/>
    </a:custClr>
    <a:custClr name="Legal Tech Colab">
      <a:srgbClr val="1C61F9"/>
    </a:custClr>
    <a:custClr name="Aerospace">
      <a:srgbClr val="23308B"/>
    </a:custClr>
    <a:custClr name="Software / AI">
      <a:srgbClr val="A50184"/>
    </a:custClr>
  </a:custClrLst>
  <a:extLst>
    <a:ext uri="{05A4C25C-085E-4340-85A3-A5531E510DB2}">
      <thm15:themeFamily xmlns:thm15="http://schemas.microsoft.com/office/thememl/2012/main" name="VLQ_Slide_Template" id="{861F28C7-4BFD-4B09-B4DE-857805A799CD}" vid="{048C4BDC-FA27-46D3-9F10-21E7506BC65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8293</TotalTime>
  <Words>332</Words>
  <Application>Microsoft Macintosh PowerPoint</Application>
  <PresentationFormat>Widescreen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Cambria Math</vt:lpstr>
      <vt:lpstr>Symbol</vt:lpstr>
      <vt:lpstr>Q_blue_triangle</vt:lpstr>
      <vt:lpstr>tumvl content</vt:lpstr>
      <vt:lpstr>tumvl labs</vt:lpstr>
      <vt:lpstr>ETH Quantum Hackathon Alice&amp;Bob Challenge: Qubitli</vt:lpstr>
      <vt:lpstr>OUR FULL PIPELINE</vt:lpstr>
      <vt:lpstr>OVERVIEW</vt:lpstr>
      <vt:lpstr>FOCK STATE TRUNCATION</vt:lpstr>
      <vt:lpstr>DISPLACEMENT STRATEGY</vt:lpstr>
      <vt:lpstr>SAMPLING STRATEGY</vt:lpstr>
      <vt:lpstr>OPTIMIZATION</vt:lpstr>
      <vt:lpstr>DENOISING STRATEGY</vt:lpstr>
      <vt:lpstr>DENOISING &amp; AFFINE TRAFO: Analysis</vt:lpstr>
      <vt:lpstr>RESULTS</vt:lpstr>
      <vt:lpstr>EXPERIMENT NOISE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TUM Venture Lab Quantum QFP’24 Project Phase</dc:title>
  <dc:creator>Muhammad Hamzah Ghayas</dc:creator>
  <cp:lastModifiedBy>Fabian Schatz</cp:lastModifiedBy>
  <cp:revision>39</cp:revision>
  <dcterms:created xsi:type="dcterms:W3CDTF">2024-04-30T14:11:42Z</dcterms:created>
  <dcterms:modified xsi:type="dcterms:W3CDTF">2025-05-11T06:15:34Z</dcterms:modified>
</cp:coreProperties>
</file>